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0" r:id="rId7"/>
    <p:sldId id="278" r:id="rId8"/>
    <p:sldId id="279" r:id="rId9"/>
    <p:sldId id="261" r:id="rId10"/>
    <p:sldId id="263" r:id="rId11"/>
    <p:sldId id="282" r:id="rId12"/>
    <p:sldId id="283" r:id="rId13"/>
    <p:sldId id="264" r:id="rId14"/>
    <p:sldId id="266" r:id="rId15"/>
    <p:sldId id="265" r:id="rId16"/>
    <p:sldId id="269" r:id="rId17"/>
    <p:sldId id="284" r:id="rId18"/>
    <p:sldId id="285" r:id="rId19"/>
    <p:sldId id="271" r:id="rId20"/>
    <p:sldId id="267" r:id="rId21"/>
    <p:sldId id="270" r:id="rId22"/>
    <p:sldId id="268" r:id="rId23"/>
    <p:sldId id="274" r:id="rId24"/>
    <p:sldId id="286" r:id="rId25"/>
    <p:sldId id="276" r:id="rId26"/>
    <p:sldId id="277" r:id="rId27"/>
  </p:sldIdLst>
  <p:sldSz cx="9144000" cy="5400675"/>
  <p:notesSz cx="6858000" cy="9144000"/>
  <p:embeddedFontLst>
    <p:embeddedFont>
      <p:font typeface="Corbel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702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826" y="-82"/>
      </p:cViewPr>
      <p:guideLst>
        <p:guide orient="horz" pos="170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750667" y="-895504"/>
            <a:ext cx="364266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6598920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6647688" y="0"/>
            <a:ext cx="2514601" cy="54006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5430262" y="1567817"/>
            <a:ext cx="4608076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1163062" y="-465832"/>
            <a:ext cx="4608076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2640597" y="5022249"/>
            <a:ext cx="3836404" cy="28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" y="0"/>
            <a:ext cx="9143999" cy="40441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685800" y="2642730"/>
            <a:ext cx="8077200" cy="131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sz="4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1440180"/>
            <a:ext cx="8077200" cy="118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4038563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122415"/>
            <a:ext cx="8229600" cy="98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397963"/>
            <a:ext cx="8229600" cy="36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1"/>
            <a:ext cx="9144000" cy="204948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0" y="2049484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49808" y="93612"/>
            <a:ext cx="8013192" cy="12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sz="4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40664" y="1440180"/>
            <a:ext cx="8022336" cy="54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396975"/>
            <a:ext cx="4038600" cy="364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648200" y="1396975"/>
            <a:ext cx="4038600" cy="364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7200" y="1337953"/>
            <a:ext cx="4040188" cy="56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57200" y="1928991"/>
            <a:ext cx="4040188" cy="311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645026" y="1337953"/>
            <a:ext cx="4041775" cy="56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4645026" y="1928991"/>
            <a:ext cx="4041775" cy="311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67838" y="120015"/>
            <a:ext cx="2523744" cy="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019378" y="1372718"/>
            <a:ext cx="5920641" cy="35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9116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67838" y="1362389"/>
            <a:ext cx="24688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2855737" y="0"/>
            <a:ext cx="45720" cy="1144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2855737" y="0"/>
            <a:ext cx="45720" cy="1144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64592" y="122415"/>
            <a:ext cx="2525150" cy="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2903806" y="1169286"/>
            <a:ext cx="6247397" cy="4231389"/>
          </a:xfrm>
          <a:prstGeom prst="rect">
            <a:avLst/>
          </a:prstGeom>
          <a:solidFill>
            <a:srgbClr val="4E5669"/>
          </a:solidFill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64592" y="1360970"/>
            <a:ext cx="24688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64592" y="921715"/>
            <a:ext cx="2523744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2855737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2855737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35808" y="921715"/>
            <a:ext cx="5193792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339328" y="921715"/>
            <a:ext cx="733864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130767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" y="0"/>
            <a:ext cx="9143999" cy="1129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sz="45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397963"/>
            <a:ext cx="8229600" cy="36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cross_validation.html" TargetMode="External"/><Relationship Id="rId3" Type="http://schemas.openxmlformats.org/officeDocument/2006/relationships/hyperlink" Target="https://www.w3schools.com/css/css_z-index.asp" TargetMode="External"/><Relationship Id="rId7" Type="http://schemas.openxmlformats.org/officeDocument/2006/relationships/hyperlink" Target="https://flask.palletsprojects.com/en/2.2.x/quickstar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dewithharry.com/blogpost/css-cheatsheet" TargetMode="External"/><Relationship Id="rId5" Type="http://schemas.openxmlformats.org/officeDocument/2006/relationships/hyperlink" Target="https://www.w3schools.com/js/js_array_methods.asp" TargetMode="External"/><Relationship Id="rId4" Type="http://schemas.openxmlformats.org/officeDocument/2006/relationships/hyperlink" Target="https://www.w3schools.com/html/html_responsive.as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rNathPrajapati/real_estate_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edicthousingprices.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353535">
                  <a:alpha val="26275"/>
                </a:srgbClr>
              </a:clrFrom>
              <a:clrTo>
                <a:srgbClr val="353535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>
          <a:xfrm>
            <a:off x="0" y="21666"/>
            <a:ext cx="9143999" cy="5379009"/>
          </a:xfrm>
          <a:prstGeom prst="rect">
            <a:avLst/>
          </a:prstGeom>
        </p:spPr>
      </p:pic>
      <p:sp>
        <p:nvSpPr>
          <p:cNvPr id="97" name="Google Shape;97;p13"/>
          <p:cNvSpPr/>
          <p:nvPr/>
        </p:nvSpPr>
        <p:spPr>
          <a:xfrm>
            <a:off x="4427984" y="3132385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rgbClr val="42C6E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" name="Google Shape;98;p13" descr="Indian_Institute_of_Information_Technology,_Sonepat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2806" y="256032"/>
            <a:ext cx="1659347" cy="19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1799540" y="2700338"/>
            <a:ext cx="543519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i="0" u="none" strike="noStrike" cap="none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Minor Project  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323528" y="2250919"/>
            <a:ext cx="88204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Indian Institute of Information Technology, </a:t>
            </a:r>
            <a:r>
              <a:rPr lang="en-IN" sz="2800" b="1" dirty="0" err="1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Sonepat</a:t>
            </a:r>
            <a:endParaRPr sz="2800" b="1">
              <a:solidFill>
                <a:srgbClr val="FFE2A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0" y="396081"/>
            <a:ext cx="90364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Other Software </a:t>
            </a:r>
            <a:r>
              <a:rPr lang="en-IN" sz="36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and Websites</a:t>
            </a:r>
            <a:endParaRPr/>
          </a:p>
        </p:txBody>
      </p:sp>
      <p:pic>
        <p:nvPicPr>
          <p:cNvPr id="151" name="Google Shape;151;p20" descr="image_vscod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672" y="1486948"/>
            <a:ext cx="1518758" cy="163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 descr="1_dZR-6mVLWHoQr7vBIU2-k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354" y="1401452"/>
            <a:ext cx="2049904" cy="1612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0" y="2699309"/>
            <a:ext cx="9144000" cy="239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Some </a:t>
            </a:r>
            <a:r>
              <a:rPr lang="en-IN" sz="2800" b="1" dirty="0" err="1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Youtube</a:t>
            </a:r>
            <a:r>
              <a:rPr lang="en-IN" sz="2800" b="1" dirty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Channels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CodeWithHarry</a:t>
            </a:r>
            <a:r>
              <a:rPr lang="en-IN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lvl="0" algn="ctr"/>
            <a:r>
              <a:rPr lang="en-US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Krish</a:t>
            </a:r>
            <a:r>
              <a:rPr lang="en-US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Naik</a:t>
            </a:r>
            <a:endParaRPr lang="en-IN" sz="2800" b="1" dirty="0" smtClean="0">
              <a:solidFill>
                <a:srgbClr val="7CE3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5 Minute Engineering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2123728" y="0"/>
            <a:ext cx="4538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Analysis</a:t>
            </a:r>
            <a:endParaRPr sz="1200"/>
          </a:p>
        </p:txBody>
      </p:sp>
      <p:pic>
        <p:nvPicPr>
          <p:cNvPr id="3" name="Picture 2" descr="Screenshot (11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73"/>
            <a:ext cx="9144000" cy="480391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2123728" y="0"/>
            <a:ext cx="4538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Correlation</a:t>
            </a:r>
            <a:endParaRPr sz="1200"/>
          </a:p>
        </p:txBody>
      </p:sp>
      <p:pic>
        <p:nvPicPr>
          <p:cNvPr id="3" name="Picture 2" descr="Screenshot (1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965"/>
            <a:ext cx="9144000" cy="498371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2843808" y="0"/>
            <a:ext cx="345638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sym typeface="Corbel"/>
              </a:rPr>
              <a:t>Home Page</a:t>
            </a:r>
            <a:endParaRPr sz="1200"/>
          </a:p>
        </p:txBody>
      </p:sp>
      <p:pic>
        <p:nvPicPr>
          <p:cNvPr id="3" name="Picture 2" descr="Screenshot (1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826"/>
            <a:ext cx="9144000" cy="4964849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95098"/>
            <a:ext cx="148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About Page</a:t>
            </a:r>
            <a:endParaRPr lang="en-IN" sz="2000" dirty="0"/>
          </a:p>
        </p:txBody>
      </p:sp>
      <p:pic>
        <p:nvPicPr>
          <p:cNvPr id="4" name="Picture 3" descr="Screenshot (12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227"/>
            <a:ext cx="9144000" cy="482586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117043"/>
            <a:ext cx="2499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Admin Login Page</a:t>
            </a:r>
            <a:endParaRPr lang="en-IN" sz="2000" dirty="0"/>
          </a:p>
        </p:txBody>
      </p:sp>
      <p:pic>
        <p:nvPicPr>
          <p:cNvPr id="4" name="Picture 3" descr="Screenshot (13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488"/>
            <a:ext cx="9144000" cy="4925187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40711" y="87782"/>
            <a:ext cx="2750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Admin Dashboard</a:t>
            </a:r>
            <a:endParaRPr lang="en-IN" sz="2000" dirty="0"/>
          </a:p>
        </p:txBody>
      </p:sp>
      <p:pic>
        <p:nvPicPr>
          <p:cNvPr id="4" name="Picture 3" descr="Screenshot (13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063"/>
            <a:ext cx="9144000" cy="4888611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91918" y="95098"/>
            <a:ext cx="2749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House Prediction Page</a:t>
            </a:r>
            <a:endParaRPr lang="en-IN" sz="2000" dirty="0"/>
          </a:p>
        </p:txBody>
      </p:sp>
      <p:pic>
        <p:nvPicPr>
          <p:cNvPr id="4" name="Picture 3" descr="Screenshot (13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063"/>
            <a:ext cx="9144000" cy="47600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62656" y="87782"/>
            <a:ext cx="3255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Prediction Result Page</a:t>
            </a:r>
            <a:endParaRPr lang="en-IN" sz="2000" dirty="0"/>
          </a:p>
        </p:txBody>
      </p:sp>
      <p:pic>
        <p:nvPicPr>
          <p:cNvPr id="4" name="Picture 3" descr="Screenshot (11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749"/>
            <a:ext cx="9144000" cy="4895926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1811693" y="0"/>
            <a:ext cx="55822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Predicted Value Analysis Page</a:t>
            </a:r>
            <a:endParaRPr sz="1200"/>
          </a:p>
        </p:txBody>
      </p:sp>
      <p:pic>
        <p:nvPicPr>
          <p:cNvPr id="3" name="Picture 2" descr="Screenshot (13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227"/>
            <a:ext cx="9144000" cy="482586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use-price-497112-KhCJQICS.jpg"/>
          <p:cNvPicPr>
            <a:picLocks noChangeAspect="1"/>
          </p:cNvPicPr>
          <p:nvPr/>
        </p:nvPicPr>
        <p:blipFill>
          <a:blip r:embed="rId3">
            <a:lum bright="-70000" contrast="-46000"/>
          </a:blip>
          <a:stretch>
            <a:fillRect/>
          </a:stretch>
        </p:blipFill>
        <p:spPr>
          <a:xfrm>
            <a:off x="0" y="0"/>
            <a:ext cx="9144000" cy="5400675"/>
          </a:xfrm>
          <a:prstGeom prst="rect">
            <a:avLst/>
          </a:prstGeom>
        </p:spPr>
      </p:pic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0" y="396081"/>
            <a:ext cx="9144000" cy="327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2A6"/>
              </a:buClr>
              <a:buSzPct val="100000"/>
              <a:buFont typeface="Corbel"/>
              <a:buNone/>
            </a:pPr>
            <a:r>
              <a:rPr lang="en-IN" sz="5600" dirty="0">
                <a:solidFill>
                  <a:srgbClr val="FFE2A6"/>
                </a:solidFill>
              </a:rPr>
              <a:t>   </a:t>
            </a:r>
            <a:r>
              <a:rPr lang="en-IN" sz="5600" u="sng" dirty="0">
                <a:solidFill>
                  <a:srgbClr val="FFE2A6"/>
                </a:solidFill>
              </a:rPr>
              <a:t>PRESENTATION  </a:t>
            </a:r>
            <a:br>
              <a:rPr lang="en-IN" sz="5600" u="sng" dirty="0">
                <a:solidFill>
                  <a:srgbClr val="FFE2A6"/>
                </a:solidFill>
              </a:rPr>
            </a:br>
            <a:r>
              <a:rPr lang="en-IN" sz="5600" dirty="0">
                <a:solidFill>
                  <a:srgbClr val="FFE2A6"/>
                </a:solidFill>
              </a:rPr>
              <a:t> </a:t>
            </a:r>
            <a:r>
              <a:rPr lang="en-IN" sz="4900" dirty="0">
                <a:solidFill>
                  <a:srgbClr val="FFE2A6"/>
                </a:solidFill>
              </a:rPr>
              <a:t>ON</a:t>
            </a:r>
            <a:r>
              <a:rPr lang="en-IN" dirty="0">
                <a:solidFill>
                  <a:srgbClr val="FFE2A6"/>
                </a:solidFill>
              </a:rPr>
              <a:t/>
            </a:r>
            <a:br>
              <a:rPr lang="en-IN" dirty="0">
                <a:solidFill>
                  <a:srgbClr val="FFE2A6"/>
                </a:solidFill>
              </a:rPr>
            </a:br>
            <a:r>
              <a:rPr lang="en-IN" dirty="0">
                <a:solidFill>
                  <a:srgbClr val="FFE2A6"/>
                </a:solidFill>
              </a:rPr>
              <a:t>  </a:t>
            </a:r>
            <a:r>
              <a:rPr lang="en-IN" dirty="0" smtClean="0">
                <a:solidFill>
                  <a:srgbClr val="FFE2A6"/>
                </a:solidFill>
              </a:rPr>
              <a:t>JAUNPUR Real Estates</a:t>
            </a:r>
            <a:r>
              <a:rPr lang="en-IN" dirty="0">
                <a:solidFill>
                  <a:srgbClr val="FFE2A6"/>
                </a:solidFill>
              </a:rPr>
              <a:t/>
            </a:r>
            <a:br>
              <a:rPr lang="en-IN" dirty="0">
                <a:solidFill>
                  <a:srgbClr val="FFE2A6"/>
                </a:solidFill>
              </a:rPr>
            </a:br>
            <a:r>
              <a:rPr lang="en-IN" dirty="0" smtClean="0">
                <a:solidFill>
                  <a:srgbClr val="FFE2A6"/>
                </a:solidFill>
              </a:rPr>
              <a:t>Machine Learning Project</a:t>
            </a:r>
            <a:r>
              <a:rPr lang="en-IN" dirty="0">
                <a:solidFill>
                  <a:srgbClr val="7CE3FF"/>
                </a:solidFill>
              </a:rPr>
              <a:t/>
            </a:r>
            <a:br>
              <a:rPr lang="en-IN" dirty="0">
                <a:solidFill>
                  <a:srgbClr val="7CE3FF"/>
                </a:solidFill>
              </a:rPr>
            </a:br>
            <a:endParaRPr>
              <a:solidFill>
                <a:srgbClr val="7CE3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292080" y="3995337"/>
            <a:ext cx="3851920" cy="1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AMAR NATH PRAJAPATI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12011051_CSE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smtClean="0">
                <a:solidFill>
                  <a:srgbClr val="7CE3FF"/>
                </a:solidFill>
              </a:rPr>
              <a:t>Semester : VI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24363" y="3991505"/>
            <a:ext cx="5113320" cy="155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UNDER  GUIDEANCE OF :</a:t>
            </a:r>
            <a:endParaRPr sz="18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BHOOPESH BHATI </a:t>
            </a: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endParaRPr lang="en-IN" sz="15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050" b="1" dirty="0" smtClean="0">
                <a:solidFill>
                  <a:srgbClr val="7CE3FF"/>
                </a:solidFill>
              </a:rPr>
              <a:t>(Professor , IIIT </a:t>
            </a:r>
            <a:r>
              <a:rPr lang="en-IN" sz="1050" b="1" dirty="0" err="1" smtClean="0">
                <a:solidFill>
                  <a:srgbClr val="7CE3FF"/>
                </a:solidFill>
              </a:rPr>
              <a:t>Sonipat</a:t>
            </a:r>
            <a:r>
              <a:rPr lang="en-IN" sz="1050" b="1" dirty="0" smtClean="0">
                <a:solidFill>
                  <a:srgbClr val="7CE3FF"/>
                </a:solidFill>
              </a:rPr>
              <a:t>)</a:t>
            </a:r>
            <a:endParaRPr lang="en-IN" sz="10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MR</a:t>
            </a: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ROHIT PRATAP SINGH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b="1" dirty="0" smtClean="0">
                <a:solidFill>
                  <a:srgbClr val="7CE3FF"/>
                </a:solidFill>
              </a:rPr>
              <a:t>(Assistant Professor , </a:t>
            </a:r>
            <a:r>
              <a:rPr lang="en-IN" sz="8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IIIT </a:t>
            </a:r>
            <a:r>
              <a:rPr lang="en-IN" sz="800" b="1" dirty="0" err="1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Sonipat</a:t>
            </a:r>
            <a:r>
              <a:rPr lang="en-IN" sz="8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3351364" y="108049"/>
            <a:ext cx="2464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Contact Page</a:t>
            </a:r>
            <a:endParaRPr sz="1200"/>
          </a:p>
        </p:txBody>
      </p:sp>
      <p:pic>
        <p:nvPicPr>
          <p:cNvPr id="3" name="Picture 2" descr="Screenshot (13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117"/>
            <a:ext cx="9144000" cy="482071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6896" y="0"/>
            <a:ext cx="3767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Customer Contact Page </a:t>
            </a:r>
            <a:endParaRPr lang="en-IN" sz="2000" dirty="0"/>
          </a:p>
        </p:txBody>
      </p:sp>
      <p:pic>
        <p:nvPicPr>
          <p:cNvPr id="4" name="Picture 3" descr="Screenshot (13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99"/>
            <a:ext cx="9144000" cy="506417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1619672" y="108049"/>
            <a:ext cx="55573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Service Page</a:t>
            </a:r>
            <a:endParaRPr sz="1200"/>
          </a:p>
        </p:txBody>
      </p:sp>
      <p:pic>
        <p:nvPicPr>
          <p:cNvPr id="3" name="Picture 2" descr="Screenshot (12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"/>
            <a:ext cx="9144000" cy="478928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95098"/>
            <a:ext cx="1797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sym typeface="Corbel"/>
              </a:rPr>
              <a:t>Database</a:t>
            </a:r>
            <a:endParaRPr lang="en-IN" dirty="0"/>
          </a:p>
        </p:txBody>
      </p:sp>
      <p:pic>
        <p:nvPicPr>
          <p:cNvPr id="4" name="Picture 3" descr="Screenshot (1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73"/>
            <a:ext cx="9144000" cy="4932502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 dirty="0" smtClean="0"/>
              <a:t>Limitation</a:t>
            </a:r>
            <a:r>
              <a:rPr lang="en-IN" dirty="0" smtClean="0"/>
              <a:t> </a:t>
            </a:r>
            <a:r>
              <a:rPr lang="en-IN" dirty="0"/>
              <a:t>of The Project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0" y="1188169"/>
            <a:ext cx="91440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Training with Small Data Set</a:t>
            </a:r>
            <a:endParaRPr smtClean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Model is trained only 400 data points</a:t>
            </a:r>
            <a:endParaRPr lang="en-IN" sz="20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</a:rPr>
              <a:t>Add some more security function so that customer and company data must be secure.</a:t>
            </a: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b="1" dirty="0" smtClean="0">
              <a:solidFill>
                <a:srgbClr val="7CE3FF"/>
              </a:solidFill>
            </a:endParaRPr>
          </a:p>
          <a:p>
            <a:pPr indent="-127000" algn="just"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</a:rPr>
              <a:t>The mean of Root mean square Error is 3.32 and standard deviation of </a:t>
            </a:r>
            <a:r>
              <a:rPr lang="en-IN" sz="2000" b="1" dirty="0" err="1" smtClean="0">
                <a:solidFill>
                  <a:srgbClr val="7CE3FF"/>
                </a:solidFill>
              </a:rPr>
              <a:t>rmse</a:t>
            </a:r>
            <a:r>
              <a:rPr lang="en-IN" sz="2000" b="1" dirty="0" smtClean="0">
                <a:solidFill>
                  <a:srgbClr val="7CE3FF"/>
                </a:solidFill>
              </a:rPr>
              <a:t> is 0.66.</a:t>
            </a:r>
          </a:p>
          <a:p>
            <a:pPr indent="-127000" algn="just"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b="1" dirty="0" smtClean="0">
              <a:solidFill>
                <a:srgbClr val="7CE3FF"/>
              </a:solidFill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dirty="0" smtClean="0">
              <a:solidFill>
                <a:srgbClr val="7CE3FF"/>
              </a:solidFill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</a:pPr>
            <a:endParaRPr smtClean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122415"/>
            <a:ext cx="8229600" cy="98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457200" y="1332185"/>
            <a:ext cx="8686800" cy="370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 fontScale="85000" lnSpcReduction="20000"/>
          </a:bodyPr>
          <a:lstStyle/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1.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CSS Layout - The z-index Property</a:t>
            </a:r>
            <a:r>
              <a:rPr lang="en-IN" sz="1700" dirty="0"/>
              <a:t>. Retrieved </a:t>
            </a:r>
            <a:r>
              <a:rPr lang="en-IN" sz="1700" dirty="0" smtClean="0"/>
              <a:t>02 </a:t>
            </a:r>
            <a:r>
              <a:rPr lang="en-IN" sz="1700" dirty="0"/>
              <a:t>20, </a:t>
            </a:r>
            <a:r>
              <a:rPr lang="en-IN" sz="1700" dirty="0" smtClean="0"/>
              <a:t>2023, </a:t>
            </a:r>
            <a:r>
              <a:rPr lang="en-IN" sz="1700" dirty="0"/>
              <a:t>from CSS Tutorial: </a:t>
            </a:r>
            <a:r>
              <a:rPr lang="en-IN" sz="1700" u="sng" dirty="0">
                <a:solidFill>
                  <a:schemeClr val="hlink"/>
                </a:solidFill>
                <a:hlinkClick r:id="rId3"/>
              </a:rPr>
              <a:t>https://www.w3schools.com/css/css_z-index.asp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2.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HTML Responsive Web Design</a:t>
            </a:r>
            <a:r>
              <a:rPr lang="en-IN" sz="1700" dirty="0"/>
              <a:t>. Retrieved </a:t>
            </a:r>
            <a:r>
              <a:rPr lang="en-IN" sz="1700" dirty="0" smtClean="0"/>
              <a:t>02 25</a:t>
            </a:r>
            <a:r>
              <a:rPr lang="en-IN" sz="1700" dirty="0"/>
              <a:t>, </a:t>
            </a:r>
            <a:r>
              <a:rPr lang="en-IN" sz="1700" dirty="0" smtClean="0"/>
              <a:t>2023, </a:t>
            </a:r>
            <a:r>
              <a:rPr lang="en-IN" sz="1700" dirty="0"/>
              <a:t>from HTML Tutorial: </a:t>
            </a:r>
            <a:r>
              <a:rPr lang="en-IN" sz="1700" u="sng" dirty="0">
                <a:solidFill>
                  <a:schemeClr val="hlink"/>
                </a:solidFill>
                <a:hlinkClick r:id="rId4"/>
              </a:rPr>
              <a:t>https://www.w3schools.com/html/html_responsive.asp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3.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JavaScript Array Methods</a:t>
            </a:r>
            <a:r>
              <a:rPr lang="en-IN" sz="1700" dirty="0"/>
              <a:t>. Retrieved </a:t>
            </a:r>
            <a:r>
              <a:rPr lang="en-IN" sz="1700" dirty="0" smtClean="0"/>
              <a:t>3 </a:t>
            </a:r>
            <a:r>
              <a:rPr lang="en-IN" sz="1700" dirty="0"/>
              <a:t>05, </a:t>
            </a:r>
            <a:r>
              <a:rPr lang="en-IN" sz="1700" dirty="0" smtClean="0"/>
              <a:t>2023, </a:t>
            </a:r>
            <a:r>
              <a:rPr lang="en-IN" sz="1700" dirty="0"/>
              <a:t>from JavaScript Tutorial</a:t>
            </a:r>
            <a:r>
              <a:rPr lang="en-IN" sz="1700" u="sng" dirty="0">
                <a:solidFill>
                  <a:srgbClr val="00B0F0"/>
                </a:solidFill>
              </a:rPr>
              <a:t>: </a:t>
            </a:r>
            <a:r>
              <a:rPr lang="en-IN" sz="1700" u="sng" dirty="0">
                <a:solidFill>
                  <a:schemeClr val="hlink"/>
                </a:solidFill>
                <a:hlinkClick r:id="rId5"/>
              </a:rPr>
              <a:t>https://www.w3schools.com/js/js_array_methods.asp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dirty="0" smtClean="0"/>
              <a:t>4. Khan</a:t>
            </a:r>
            <a:r>
              <a:rPr lang="en-IN" sz="1700" dirty="0"/>
              <a:t>, H. (2021, 12 19). </a:t>
            </a:r>
            <a:r>
              <a:rPr lang="en-IN" sz="1700" i="1" dirty="0"/>
              <a:t>CSS Cheat Sheet</a:t>
            </a:r>
            <a:r>
              <a:rPr lang="en-IN" sz="1700" dirty="0"/>
              <a:t>. Retrieved </a:t>
            </a:r>
            <a:r>
              <a:rPr lang="en-IN" sz="1700" dirty="0" smtClean="0"/>
              <a:t> 04 </a:t>
            </a:r>
            <a:r>
              <a:rPr lang="en-IN" sz="1700" dirty="0"/>
              <a:t>10, </a:t>
            </a:r>
            <a:r>
              <a:rPr lang="en-IN" sz="1700" dirty="0" smtClean="0"/>
              <a:t>2023, </a:t>
            </a:r>
            <a:r>
              <a:rPr lang="en-IN" sz="1700" dirty="0"/>
              <a:t>from </a:t>
            </a:r>
            <a:r>
              <a:rPr lang="en-IN" sz="1700" dirty="0" err="1"/>
              <a:t>codewithharry</a:t>
            </a:r>
            <a:r>
              <a:rPr lang="en-IN" sz="1700" dirty="0" smtClean="0"/>
              <a:t>:</a:t>
            </a:r>
            <a:r>
              <a:rPr lang="en-IN" sz="1700" u="sng" dirty="0" smtClean="0">
                <a:solidFill>
                  <a:schemeClr val="hlink"/>
                </a:solidFill>
                <a:hlinkClick r:id="rId6"/>
              </a:rPr>
              <a:t> https://www.codewithharry.com/blogpost/css-cheatsheet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dirty="0" smtClean="0"/>
              <a:t>5. Retrieved  04 10, 2023, from flask Documentation: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  <a:hlinkClick r:id="rId7"/>
              </a:rPr>
              <a:t>https://flask.palletsprojects.com/en/2.2.x/quickstart/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dirty="0" smtClean="0"/>
              <a:t>6. Retrieved  04 10, 2023, from </a:t>
            </a:r>
            <a:r>
              <a:rPr lang="en-IN" sz="1700" dirty="0" err="1" smtClean="0"/>
              <a:t>Scikit</a:t>
            </a:r>
            <a:r>
              <a:rPr lang="en-IN" sz="1700" dirty="0" smtClean="0"/>
              <a:t> learn </a:t>
            </a:r>
            <a:r>
              <a:rPr lang="en-IN" sz="1700" dirty="0" err="1" smtClean="0"/>
              <a:t>Documentaion</a:t>
            </a:r>
            <a:r>
              <a:rPr lang="en-IN" sz="1700" dirty="0" smtClean="0"/>
              <a:t>: </a:t>
            </a: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  <a:hlinkClick r:id="rId8"/>
              </a:rPr>
              <a:t>https://scikit-learn.org/stable/modules/cross_validation.html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indent="-342900">
              <a:buSzPts val="1360"/>
              <a:buNone/>
            </a:pPr>
            <a:r>
              <a:rPr lang="en-IN" sz="1700" dirty="0" smtClean="0"/>
              <a:t>7. Retrieved  04 10, 2023, from </a:t>
            </a:r>
            <a:r>
              <a:rPr lang="en-IN" sz="1700" dirty="0" err="1" smtClean="0"/>
              <a:t>Scikit</a:t>
            </a:r>
            <a:r>
              <a:rPr lang="en-IN" sz="1700" dirty="0" smtClean="0"/>
              <a:t> learn </a:t>
            </a:r>
            <a:r>
              <a:rPr lang="en-IN" sz="1700" dirty="0" err="1" smtClean="0"/>
              <a:t>Documentaion</a:t>
            </a:r>
            <a:r>
              <a:rPr lang="en-IN" sz="1700" dirty="0" smtClean="0"/>
              <a:t>: 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</a:rPr>
              <a:t>https://scikit-learn.org/stable/modules/generated/sklearn.ensemble.RandomForestRegressor.html</a:t>
            </a: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endParaRPr sz="1700"/>
          </a:p>
          <a:p>
            <a:pPr marL="438912" lvl="0" indent="-21844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/>
          </a:p>
          <a:p>
            <a:pPr marL="438912" lvl="0" indent="-19812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 u="sng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 descr="image_thankyo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9" y="0"/>
            <a:ext cx="9147073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200" y="120016"/>
            <a:ext cx="8229600" cy="63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2A6"/>
              </a:buClr>
              <a:buSzPct val="100000"/>
              <a:buFont typeface="Corbel"/>
              <a:buNone/>
            </a:pPr>
            <a:r>
              <a:rPr lang="en-IN" dirty="0" err="1" smtClean="0">
                <a:solidFill>
                  <a:srgbClr val="FFE2A6"/>
                </a:solidFill>
              </a:rPr>
              <a:t>Jaunpur</a:t>
            </a:r>
            <a:r>
              <a:rPr lang="en-IN" dirty="0" smtClean="0">
                <a:solidFill>
                  <a:srgbClr val="FFE2A6"/>
                </a:solidFill>
              </a:rPr>
              <a:t> Real Estates</a:t>
            </a:r>
            <a:endParaRPr>
              <a:solidFill>
                <a:srgbClr val="FFE2A6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0" y="1044154"/>
            <a:ext cx="9144000" cy="473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Aim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itchFamily="34" charset="0"/>
              <a:buChar char="•"/>
            </a:pPr>
            <a:endParaRPr sz="2400" b="1">
              <a:solidFill>
                <a:srgbClr val="FFE2A6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Develop a machine learning based house price predictor which can predic</a:t>
            </a:r>
            <a:r>
              <a:rPr lang="en-IN" sz="2400" b="1" dirty="0" smtClean="0">
                <a:solidFill>
                  <a:srgbClr val="7CE3FF"/>
                </a:solidFill>
              </a:rPr>
              <a:t>t house price as per data of house’s features</a:t>
            </a: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endParaRPr lang="en-IN" sz="24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b="1" dirty="0" smtClean="0">
                <a:solidFill>
                  <a:srgbClr val="7CE3FF"/>
                </a:solidFill>
              </a:rPr>
              <a:t>To Develop a website for a Hypothetical Company “JAUNPUR Real Estates” and integrate House Price Predictor with that so that non-tech person can used this software easily</a:t>
            </a:r>
            <a:endParaRPr lang="en-IN" sz="24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B0F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Objective of The Project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0" y="1188169"/>
            <a:ext cx="91440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provide accurate prediction of house’ price on the basis of features of house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Handle any missing data with imputer techniques</a:t>
            </a: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Create a pipelin</a:t>
            </a:r>
            <a:r>
              <a:rPr lang="en-IN" sz="2000" b="1" dirty="0" smtClean="0">
                <a:solidFill>
                  <a:srgbClr val="7CE3FF"/>
                </a:solidFill>
              </a:rPr>
              <a:t>e for the data so that data will come in standard format automatically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select a best predictor model according to features so that standard deviation should be low.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 dirty="0" smtClean="0"/>
              <a:t>Application</a:t>
            </a:r>
            <a:r>
              <a:rPr lang="en-IN" dirty="0" smtClean="0"/>
              <a:t> </a:t>
            </a:r>
            <a:r>
              <a:rPr lang="en-IN" dirty="0"/>
              <a:t>of The Project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0" y="1392994"/>
            <a:ext cx="914400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</a:rPr>
              <a:t>In this project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Develop a website for company so that customer can easily connect with company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Provide a dashboard so that owne</a:t>
            </a:r>
            <a:r>
              <a:rPr lang="en-IN" sz="2000" b="1" dirty="0" smtClean="0">
                <a:solidFill>
                  <a:srgbClr val="7CE3FF"/>
                </a:solidFill>
              </a:rPr>
              <a:t>r can see customer as well as prediction details</a:t>
            </a: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</a:rPr>
              <a:t>It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Provide access of dashboard to only company owner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</a:rPr>
              <a:t>It 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Provide 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security of customer’s data who have submitted contact form successfully.</a:t>
            </a: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About The Project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0" y="1188169"/>
            <a:ext cx="9144000" cy="447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Duration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approx 3 month (Feb 2023 – Apr 2023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Machine Learning Model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Random Fores</a:t>
            </a:r>
            <a:r>
              <a:rPr lang="en-IN" sz="2000" b="1" dirty="0" smtClean="0">
                <a:solidFill>
                  <a:srgbClr val="FFFDFB"/>
                </a:solidFill>
              </a:rPr>
              <a:t>t </a:t>
            </a:r>
            <a:r>
              <a:rPr lang="en-IN" sz="2000" b="1" dirty="0" err="1" smtClean="0">
                <a:solidFill>
                  <a:srgbClr val="FFFDFB"/>
                </a:solidFill>
              </a:rPr>
              <a:t>Regressor</a:t>
            </a:r>
            <a:endParaRPr sz="1200" smtClean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UCI ( University of California, Irvine) Housing 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lang="en-IN" sz="2000" b="1" dirty="0" smtClean="0">
              <a:solidFill>
                <a:srgbClr val="FFFDFB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IN" sz="2400" b="1" dirty="0" smtClean="0">
                <a:solidFill>
                  <a:srgbClr val="7CE3FF"/>
                </a:solidFill>
              </a:rPr>
              <a:t>Software Development Model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	Incremental Process Model integrated with Agile 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 smtClean="0">
              <a:solidFill>
                <a:srgbClr val="FFFDF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029" y="4447642"/>
            <a:ext cx="8765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b="1" dirty="0" err="1" smtClean="0">
                <a:solidFill>
                  <a:srgbClr val="7CE3FF"/>
                </a:solidFill>
              </a:rPr>
              <a:t>Github</a:t>
            </a:r>
            <a:r>
              <a:rPr lang="en-IN" sz="1800" b="1" dirty="0" smtClean="0">
                <a:solidFill>
                  <a:srgbClr val="7CE3FF"/>
                </a:solidFill>
              </a:rPr>
              <a:t> Link</a:t>
            </a:r>
            <a:r>
              <a:rPr lang="en-IN" sz="1800" b="1" dirty="0" smtClean="0">
                <a:solidFill>
                  <a:srgbClr val="7CE3FF"/>
                </a:solidFill>
              </a:rPr>
              <a:t>:     </a:t>
            </a:r>
            <a:endParaRPr lang="en-IN" sz="1800" b="1" dirty="0" smtClean="0">
              <a:solidFill>
                <a:srgbClr val="7CE3FF"/>
              </a:solidFill>
            </a:endParaRPr>
          </a:p>
          <a:p>
            <a:pPr algn="just"/>
            <a:r>
              <a:rPr lang="en-IN" sz="1800" b="1" dirty="0" smtClean="0">
                <a:solidFill>
                  <a:srgbClr val="7CE3FF"/>
                </a:solidFill>
                <a:hlinkClick r:id="rId3"/>
              </a:rPr>
              <a:t>https</a:t>
            </a:r>
            <a:r>
              <a:rPr lang="en-IN" sz="1800" b="1" dirty="0" smtClean="0">
                <a:solidFill>
                  <a:srgbClr val="7CE3FF"/>
                </a:solidFill>
                <a:hlinkClick r:id="rId3"/>
              </a:rPr>
              <a:t>://</a:t>
            </a:r>
            <a:r>
              <a:rPr lang="en-IN" sz="1800" b="1" dirty="0" smtClean="0">
                <a:solidFill>
                  <a:srgbClr val="7CE3FF"/>
                </a:solidFill>
                <a:hlinkClick r:id="rId3"/>
              </a:rPr>
              <a:t>github.com/AmarNathPrajapati/real_estate_project</a:t>
            </a:r>
            <a:endParaRPr lang="en-IN" sz="1800" b="1" dirty="0" smtClean="0">
              <a:solidFill>
                <a:srgbClr val="7CE3FF"/>
              </a:solidFill>
            </a:endParaRPr>
          </a:p>
          <a:p>
            <a:pPr algn="just"/>
            <a:r>
              <a:rPr lang="en-IN" b="1" dirty="0" smtClean="0">
                <a:solidFill>
                  <a:srgbClr val="7CE3FF"/>
                </a:solidFill>
              </a:rPr>
              <a:t>  </a:t>
            </a:r>
            <a:endParaRPr lang="en-IN" b="1" dirty="0" smtClean="0">
              <a:solidFill>
                <a:srgbClr val="7CE3FF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2218517" y="324073"/>
            <a:ext cx="47051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Frontend Technologies</a:t>
            </a:r>
            <a:endParaRPr/>
          </a:p>
        </p:txBody>
      </p:sp>
      <p:pic>
        <p:nvPicPr>
          <p:cNvPr id="131" name="Google Shape;131;p18" descr="img_htm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745719"/>
            <a:ext cx="1368152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 descr="img_cs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289" y="1593244"/>
            <a:ext cx="1121383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 descr="img_javascrip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4622" y="1774981"/>
            <a:ext cx="1152128" cy="130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bootstrap-5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935" y="3696107"/>
            <a:ext cx="2432270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 descr="download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4265" y="3496666"/>
            <a:ext cx="1334176" cy="161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jinja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474" y="3599078"/>
            <a:ext cx="2150637" cy="1489316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2092761" y="324073"/>
            <a:ext cx="46689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Backend  Technologies</a:t>
            </a:r>
            <a:endParaRPr/>
          </a:p>
        </p:txBody>
      </p:sp>
      <p:pic>
        <p:nvPicPr>
          <p:cNvPr id="141" name="Google Shape;141;p19" descr="unnam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73" y="1514246"/>
            <a:ext cx="1665611" cy="15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descr="download (2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7300" y="1514247"/>
            <a:ext cx="1813844" cy="15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 descr="image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5736" y="3276401"/>
            <a:ext cx="1692226" cy="16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 descr="xampp-tutori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0562" y="321170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lask-tutori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86" y="1455724"/>
            <a:ext cx="1588428" cy="158842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2218517" y="324073"/>
            <a:ext cx="47051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Analytics Tools</a:t>
            </a:r>
            <a:endParaRPr/>
          </a:p>
        </p:txBody>
      </p:sp>
      <p:pic>
        <p:nvPicPr>
          <p:cNvPr id="10" name="Picture 9" descr="python_log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9" y="1441095"/>
            <a:ext cx="1491384" cy="1006684"/>
          </a:xfrm>
          <a:prstGeom prst="rect">
            <a:avLst/>
          </a:prstGeom>
        </p:spPr>
      </p:pic>
      <p:pic>
        <p:nvPicPr>
          <p:cNvPr id="11" name="Picture 10" descr="105040771-43887300-5a88-11eb-9f01-bee100b9ef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025" y="1156830"/>
            <a:ext cx="2055571" cy="2055571"/>
          </a:xfrm>
          <a:prstGeom prst="rect">
            <a:avLst/>
          </a:prstGeom>
        </p:spPr>
      </p:pic>
      <p:pic>
        <p:nvPicPr>
          <p:cNvPr id="12" name="Picture 11" descr="image-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43" y="1212551"/>
            <a:ext cx="1580083" cy="1584377"/>
          </a:xfrm>
          <a:prstGeom prst="rect">
            <a:avLst/>
          </a:prstGeom>
        </p:spPr>
      </p:pic>
      <p:pic>
        <p:nvPicPr>
          <p:cNvPr id="6" name="Picture 5" descr="Microsoft_Excel_2013-2019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81" y="3147009"/>
            <a:ext cx="1734657" cy="1637132"/>
          </a:xfrm>
          <a:prstGeom prst="rect">
            <a:avLst/>
          </a:prstGeom>
        </p:spPr>
      </p:pic>
      <p:pic>
        <p:nvPicPr>
          <p:cNvPr id="7" name="Picture 6" descr="panda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9485" y="3418030"/>
            <a:ext cx="2067459" cy="1292162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65" y="3390709"/>
            <a:ext cx="2202180" cy="1325880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484</Words>
  <PresentationFormat>Custom</PresentationFormat>
  <Paragraphs>100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Corbel</vt:lpstr>
      <vt:lpstr>Noto Sans Symbols</vt:lpstr>
      <vt:lpstr>Module</vt:lpstr>
      <vt:lpstr>Slide 1</vt:lpstr>
      <vt:lpstr>   PRESENTATION    ON   JAUNPUR Real Estates Machine Learning Project </vt:lpstr>
      <vt:lpstr>Jaunpur Real Estates</vt:lpstr>
      <vt:lpstr>Objective of The Project</vt:lpstr>
      <vt:lpstr>Application of The Project</vt:lpstr>
      <vt:lpstr>About The Project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Limitation of The Project</vt:lpstr>
      <vt:lpstr>References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Amar Nath Prajapati</cp:lastModifiedBy>
  <cp:revision>34</cp:revision>
  <dcterms:modified xsi:type="dcterms:W3CDTF">2023-05-01T06:18:10Z</dcterms:modified>
</cp:coreProperties>
</file>